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8" r:id="rId2"/>
    <p:sldId id="329" r:id="rId3"/>
    <p:sldId id="330" r:id="rId4"/>
    <p:sldId id="331" r:id="rId5"/>
    <p:sldId id="332" r:id="rId6"/>
    <p:sldId id="345" r:id="rId7"/>
    <p:sldId id="346" r:id="rId8"/>
    <p:sldId id="351" r:id="rId9"/>
    <p:sldId id="352" r:id="rId10"/>
    <p:sldId id="353" r:id="rId11"/>
    <p:sldId id="354" r:id="rId12"/>
    <p:sldId id="355" r:id="rId13"/>
    <p:sldId id="349" r:id="rId14"/>
    <p:sldId id="334" r:id="rId15"/>
    <p:sldId id="347" r:id="rId16"/>
    <p:sldId id="340" r:id="rId17"/>
    <p:sldId id="341" r:id="rId18"/>
    <p:sldId id="356" r:id="rId19"/>
    <p:sldId id="335" r:id="rId20"/>
    <p:sldId id="357" r:id="rId21"/>
    <p:sldId id="337" r:id="rId22"/>
    <p:sldId id="343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0E19F-86B8-4BC3-AE8D-9EE1465B7FC6}" v="13" dt="2024-02-12T22:22:38.914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629" y="9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hia Kiczma" userId="833e68285e831de5" providerId="LiveId" clId="{6320E19F-86B8-4BC3-AE8D-9EE1465B7FC6}"/>
    <pc:docChg chg="custSel addSld modSld sldOrd">
      <pc:chgData name="Alyshia Kiczma" userId="833e68285e831de5" providerId="LiveId" clId="{6320E19F-86B8-4BC3-AE8D-9EE1465B7FC6}" dt="2024-02-12T22:24:28.159" v="818" actId="20577"/>
      <pc:docMkLst>
        <pc:docMk/>
      </pc:docMkLst>
      <pc:sldChg chg="addSp modSp mod">
        <pc:chgData name="Alyshia Kiczma" userId="833e68285e831de5" providerId="LiveId" clId="{6320E19F-86B8-4BC3-AE8D-9EE1465B7FC6}" dt="2024-02-12T22:21:34.531" v="650" actId="20577"/>
        <pc:sldMkLst>
          <pc:docMk/>
          <pc:sldMk cId="102866038" sldId="335"/>
        </pc:sldMkLst>
        <pc:spChg chg="mod">
          <ac:chgData name="Alyshia Kiczma" userId="833e68285e831de5" providerId="LiveId" clId="{6320E19F-86B8-4BC3-AE8D-9EE1465B7FC6}" dt="2024-02-12T22:21:34.531" v="650" actId="20577"/>
          <ac:spMkLst>
            <pc:docMk/>
            <pc:sldMk cId="102866038" sldId="335"/>
            <ac:spMk id="2" creationId="{00000000-0000-0000-0000-000000000000}"/>
          </ac:spMkLst>
        </pc:spChg>
        <pc:spChg chg="add mod">
          <ac:chgData name="Alyshia Kiczma" userId="833e68285e831de5" providerId="LiveId" clId="{6320E19F-86B8-4BC3-AE8D-9EE1465B7FC6}" dt="2024-02-12T22:16:34.034" v="355" actId="20577"/>
          <ac:spMkLst>
            <pc:docMk/>
            <pc:sldMk cId="102866038" sldId="335"/>
            <ac:spMk id="7" creationId="{A1770610-B1DB-1AB6-76AB-0FC8D8DBA663}"/>
          </ac:spMkLst>
        </pc:spChg>
        <pc:picChg chg="add mod">
          <ac:chgData name="Alyshia Kiczma" userId="833e68285e831de5" providerId="LiveId" clId="{6320E19F-86B8-4BC3-AE8D-9EE1465B7FC6}" dt="2024-02-12T22:13:39.607" v="8" actId="1076"/>
          <ac:picMkLst>
            <pc:docMk/>
            <pc:sldMk cId="102866038" sldId="335"/>
            <ac:picMk id="4" creationId="{7DCDAACC-372D-6347-A5A5-EA778A590821}"/>
          </ac:picMkLst>
        </pc:picChg>
        <pc:picChg chg="add mod">
          <ac:chgData name="Alyshia Kiczma" userId="833e68285e831de5" providerId="LiveId" clId="{6320E19F-86B8-4BC3-AE8D-9EE1465B7FC6}" dt="2024-02-12T22:13:35.698" v="7" actId="1076"/>
          <ac:picMkLst>
            <pc:docMk/>
            <pc:sldMk cId="102866038" sldId="335"/>
            <ac:picMk id="6" creationId="{474AADD3-73DC-4A20-6D04-7695E6BA93BB}"/>
          </ac:picMkLst>
        </pc:picChg>
      </pc:sldChg>
      <pc:sldChg chg="addSp delSp modSp add mod ord">
        <pc:chgData name="Alyshia Kiczma" userId="833e68285e831de5" providerId="LiveId" clId="{6320E19F-86B8-4BC3-AE8D-9EE1465B7FC6}" dt="2024-02-12T22:20:42.605" v="583"/>
        <pc:sldMkLst>
          <pc:docMk/>
          <pc:sldMk cId="1561387439" sldId="356"/>
        </pc:sldMkLst>
        <pc:spChg chg="mod">
          <ac:chgData name="Alyshia Kiczma" userId="833e68285e831de5" providerId="LiveId" clId="{6320E19F-86B8-4BC3-AE8D-9EE1465B7FC6}" dt="2024-02-12T22:17:48.014" v="398" actId="20577"/>
          <ac:spMkLst>
            <pc:docMk/>
            <pc:sldMk cId="1561387439" sldId="356"/>
            <ac:spMk id="2" creationId="{1071F8B8-1F8A-B96D-6923-AEEA4645EB1D}"/>
          </ac:spMkLst>
        </pc:spChg>
        <pc:spChg chg="mod">
          <ac:chgData name="Alyshia Kiczma" userId="833e68285e831de5" providerId="LiveId" clId="{6320E19F-86B8-4BC3-AE8D-9EE1465B7FC6}" dt="2024-02-12T22:20:37.368" v="581" actId="20577"/>
          <ac:spMkLst>
            <pc:docMk/>
            <pc:sldMk cId="1561387439" sldId="356"/>
            <ac:spMk id="7" creationId="{FDAE2F43-6F8C-86A2-3F28-8B3EFE152C12}"/>
          </ac:spMkLst>
        </pc:spChg>
        <pc:picChg chg="del">
          <ac:chgData name="Alyshia Kiczma" userId="833e68285e831de5" providerId="LiveId" clId="{6320E19F-86B8-4BC3-AE8D-9EE1465B7FC6}" dt="2024-02-12T22:16:47.859" v="357" actId="478"/>
          <ac:picMkLst>
            <pc:docMk/>
            <pc:sldMk cId="1561387439" sldId="356"/>
            <ac:picMk id="4" creationId="{4E2F9771-B3A3-77A4-DB44-F487E18E4E7E}"/>
          </ac:picMkLst>
        </pc:picChg>
        <pc:picChg chg="add mod">
          <ac:chgData name="Alyshia Kiczma" userId="833e68285e831de5" providerId="LiveId" clId="{6320E19F-86B8-4BC3-AE8D-9EE1465B7FC6}" dt="2024-02-12T22:17:27.062" v="369" actId="1076"/>
          <ac:picMkLst>
            <pc:docMk/>
            <pc:sldMk cId="1561387439" sldId="356"/>
            <ac:picMk id="5" creationId="{F89BFF2C-13ED-5547-8FA9-9D28A162795E}"/>
          </ac:picMkLst>
        </pc:picChg>
        <pc:picChg chg="del">
          <ac:chgData name="Alyshia Kiczma" userId="833e68285e831de5" providerId="LiveId" clId="{6320E19F-86B8-4BC3-AE8D-9EE1465B7FC6}" dt="2024-02-12T22:16:49.584" v="358" actId="478"/>
          <ac:picMkLst>
            <pc:docMk/>
            <pc:sldMk cId="1561387439" sldId="356"/>
            <ac:picMk id="6" creationId="{44430675-91CD-1575-9DFB-F88C6BC9DD14}"/>
          </ac:picMkLst>
        </pc:picChg>
        <pc:picChg chg="add mod">
          <ac:chgData name="Alyshia Kiczma" userId="833e68285e831de5" providerId="LiveId" clId="{6320E19F-86B8-4BC3-AE8D-9EE1465B7FC6}" dt="2024-02-12T22:17:22.543" v="368" actId="1076"/>
          <ac:picMkLst>
            <pc:docMk/>
            <pc:sldMk cId="1561387439" sldId="356"/>
            <ac:picMk id="9" creationId="{505CCB73-4260-FF72-9FD0-7FDF8F4B4FEA}"/>
          </ac:picMkLst>
        </pc:picChg>
        <pc:picChg chg="add mod">
          <ac:chgData name="Alyshia Kiczma" userId="833e68285e831de5" providerId="LiveId" clId="{6320E19F-86B8-4BC3-AE8D-9EE1465B7FC6}" dt="2024-02-12T22:17:40.074" v="373" actId="1076"/>
          <ac:picMkLst>
            <pc:docMk/>
            <pc:sldMk cId="1561387439" sldId="356"/>
            <ac:picMk id="11" creationId="{DDA3AC34-7338-ED64-8798-BAFA1135B1B3}"/>
          </ac:picMkLst>
        </pc:picChg>
        <pc:picChg chg="add mod">
          <ac:chgData name="Alyshia Kiczma" userId="833e68285e831de5" providerId="LiveId" clId="{6320E19F-86B8-4BC3-AE8D-9EE1465B7FC6}" dt="2024-02-12T22:20:21.262" v="541" actId="1076"/>
          <ac:picMkLst>
            <pc:docMk/>
            <pc:sldMk cId="1561387439" sldId="356"/>
            <ac:picMk id="13" creationId="{1FA404D9-07A1-BD57-8B18-652297E15E62}"/>
          </ac:picMkLst>
        </pc:picChg>
      </pc:sldChg>
      <pc:sldChg chg="addSp delSp modSp add mod">
        <pc:chgData name="Alyshia Kiczma" userId="833e68285e831de5" providerId="LiveId" clId="{6320E19F-86B8-4BC3-AE8D-9EE1465B7FC6}" dt="2024-02-12T22:24:28.159" v="818" actId="20577"/>
        <pc:sldMkLst>
          <pc:docMk/>
          <pc:sldMk cId="2804735527" sldId="357"/>
        </pc:sldMkLst>
        <pc:spChg chg="mod">
          <ac:chgData name="Alyshia Kiczma" userId="833e68285e831de5" providerId="LiveId" clId="{6320E19F-86B8-4BC3-AE8D-9EE1465B7FC6}" dt="2024-02-12T22:21:25.965" v="637" actId="20577"/>
          <ac:spMkLst>
            <pc:docMk/>
            <pc:sldMk cId="2804735527" sldId="357"/>
            <ac:spMk id="2" creationId="{DF273FA0-2191-F94A-7F1A-8A4772575BF1}"/>
          </ac:spMkLst>
        </pc:spChg>
        <pc:spChg chg="mod">
          <ac:chgData name="Alyshia Kiczma" userId="833e68285e831de5" providerId="LiveId" clId="{6320E19F-86B8-4BC3-AE8D-9EE1465B7FC6}" dt="2024-02-12T22:24:28.159" v="818" actId="20577"/>
          <ac:spMkLst>
            <pc:docMk/>
            <pc:sldMk cId="2804735527" sldId="357"/>
            <ac:spMk id="7" creationId="{6E35093E-5924-FCEA-B3C5-8F74DE0A1259}"/>
          </ac:spMkLst>
        </pc:spChg>
        <pc:picChg chg="del">
          <ac:chgData name="Alyshia Kiczma" userId="833e68285e831de5" providerId="LiveId" clId="{6320E19F-86B8-4BC3-AE8D-9EE1465B7FC6}" dt="2024-02-12T22:20:50.651" v="585" actId="478"/>
          <ac:picMkLst>
            <pc:docMk/>
            <pc:sldMk cId="2804735527" sldId="357"/>
            <ac:picMk id="4" creationId="{F3F7FEDA-0CCB-21DB-5490-290E8BC01B7F}"/>
          </ac:picMkLst>
        </pc:picChg>
        <pc:picChg chg="add mod">
          <ac:chgData name="Alyshia Kiczma" userId="833e68285e831de5" providerId="LiveId" clId="{6320E19F-86B8-4BC3-AE8D-9EE1465B7FC6}" dt="2024-02-12T22:21:41.683" v="651" actId="14100"/>
          <ac:picMkLst>
            <pc:docMk/>
            <pc:sldMk cId="2804735527" sldId="357"/>
            <ac:picMk id="5" creationId="{DC046DE3-6523-DB09-45C7-51B9D14D3381}"/>
          </ac:picMkLst>
        </pc:picChg>
        <pc:picChg chg="del">
          <ac:chgData name="Alyshia Kiczma" userId="833e68285e831de5" providerId="LiveId" clId="{6320E19F-86B8-4BC3-AE8D-9EE1465B7FC6}" dt="2024-02-12T22:20:52.756" v="586" actId="478"/>
          <ac:picMkLst>
            <pc:docMk/>
            <pc:sldMk cId="2804735527" sldId="357"/>
            <ac:picMk id="6" creationId="{EB07B1D9-DD8F-5BE3-416A-E8219DD1C208}"/>
          </ac:picMkLst>
        </pc:picChg>
        <pc:picChg chg="add del mod">
          <ac:chgData name="Alyshia Kiczma" userId="833e68285e831de5" providerId="LiveId" clId="{6320E19F-86B8-4BC3-AE8D-9EE1465B7FC6}" dt="2024-02-12T22:21:51.879" v="655" actId="478"/>
          <ac:picMkLst>
            <pc:docMk/>
            <pc:sldMk cId="2804735527" sldId="357"/>
            <ac:picMk id="9" creationId="{513C7534-D0FD-3A01-86FA-DB5A9B7F53BC}"/>
          </ac:picMkLst>
        </pc:picChg>
        <pc:picChg chg="add mod">
          <ac:chgData name="Alyshia Kiczma" userId="833e68285e831de5" providerId="LiveId" clId="{6320E19F-86B8-4BC3-AE8D-9EE1465B7FC6}" dt="2024-02-12T22:22:05.341" v="659" actId="1076"/>
          <ac:picMkLst>
            <pc:docMk/>
            <pc:sldMk cId="2804735527" sldId="357"/>
            <ac:picMk id="11" creationId="{6D18F4A2-3436-F120-88EF-6337F1BFA76E}"/>
          </ac:picMkLst>
        </pc:picChg>
        <pc:picChg chg="add mod">
          <ac:chgData name="Alyshia Kiczma" userId="833e68285e831de5" providerId="LiveId" clId="{6320E19F-86B8-4BC3-AE8D-9EE1465B7FC6}" dt="2024-02-12T22:24:19.413" v="786" actId="1076"/>
          <ac:picMkLst>
            <pc:docMk/>
            <pc:sldMk cId="2804735527" sldId="357"/>
            <ac:picMk id="13" creationId="{15F61B96-8A19-3BA3-9C9D-CE8A5EC035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Predicted Salaries for Various Job 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Alyshia</a:t>
            </a:r>
            <a:r>
              <a:rPr lang="en-US" dirty="0"/>
              <a:t> </a:t>
            </a:r>
            <a:r>
              <a:rPr lang="en-US" dirty="0" err="1"/>
              <a:t>Kiczma</a:t>
            </a:r>
            <a:r>
              <a:rPr lang="en-US" dirty="0"/>
              <a:t>, Nasir Qadri, Kaylyn Valdez-Scott, Arshdeep Khurana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D0B7-F482-BBEC-F9CD-0E16D24B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3D63A7D-C68D-E606-72CB-8C7FF8D3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228600"/>
            <a:ext cx="1024128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B3733-E62D-9913-C8CB-E2189179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ADDB234-76AE-BA3C-C357-39C9A373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A6C8-8D8D-6F55-FBC8-54ECB426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CB600F3-E8F1-393B-F701-31F2FC00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8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3B57C-2170-F301-8784-A35D1C8B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DED5-8B77-3757-4050-1AE99CF1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98EFA28-822B-29C2-682E-B19206AE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304800"/>
            <a:ext cx="10744200" cy="5835999"/>
          </a:xfrm>
          <a:noFill/>
        </p:spPr>
      </p:pic>
    </p:spTree>
    <p:extLst>
      <p:ext uri="{BB962C8B-B14F-4D97-AF65-F5344CB8AC3E}">
        <p14:creationId xmlns:p14="http://schemas.microsoft.com/office/powerpoint/2010/main" val="1754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B31D6B6B-B6C6-D330-5EB4-E3A3FA17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5" y="111124"/>
            <a:ext cx="10328014" cy="6635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1E74-242F-71EB-C655-6A7B9A50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B7EE-6DB2-647C-D7BE-0E0BDAEA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Visualizations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0F0D-50C4-5888-3A1C-2819E45C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24" y="68312"/>
            <a:ext cx="10314576" cy="67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C7FBC-0657-79EB-25C5-5715C9C2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D932-581D-7132-F15D-341B1647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5FABA-312C-694D-B54A-796A1BA7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14300"/>
            <a:ext cx="1026974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02C6-F064-75E4-AD95-528F6AF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895F-F75A-1918-398F-67FD2D29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1207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B9D32-CE07-FBE0-F373-9A6DD8BE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F8B8-1F8A-B96D-6923-AEEA464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AE2F43-6F8C-86A2-3F28-8B3EFE152C12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Expected Compensation based</a:t>
            </a:r>
            <a:br>
              <a:rPr lang="en-US" dirty="0"/>
            </a:br>
            <a:r>
              <a:rPr lang="en-US" dirty="0"/>
              <a:t>on years of experience</a:t>
            </a:r>
          </a:p>
          <a:p>
            <a:r>
              <a:rPr lang="en-US" dirty="0"/>
              <a:t>Used the model to predict</a:t>
            </a:r>
          </a:p>
          <a:p>
            <a:r>
              <a:rPr lang="en-US" dirty="0"/>
              <a:t>r squared 0.18</a:t>
            </a:r>
          </a:p>
          <a:p>
            <a:r>
              <a:rPr lang="en-US" dirty="0"/>
              <a:t>not a simple relationship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F89BFF2C-13ED-5547-8FA9-9D28A162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66" y="2255418"/>
            <a:ext cx="5563082" cy="2347163"/>
          </a:xfrm>
          <a:prstGeom prst="rect">
            <a:avLst/>
          </a:prstGeom>
        </p:spPr>
      </p:pic>
      <p:pic>
        <p:nvPicPr>
          <p:cNvPr id="9" name="Picture 8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505CCB73-4260-FF72-9FD0-7FDF8F4B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04" y="4489685"/>
            <a:ext cx="5387807" cy="2377646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DDA3AC34-7338-ED64-8798-BAFA1135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35" y="35662"/>
            <a:ext cx="5464013" cy="2309060"/>
          </a:xfrm>
          <a:prstGeom prst="rect">
            <a:avLst/>
          </a:prstGeom>
        </p:spPr>
      </p:pic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FA404D9-07A1-BD57-8B18-652297E15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87" y="4915600"/>
            <a:ext cx="390939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- Clustering</a:t>
            </a:r>
          </a:p>
        </p:txBody>
      </p:sp>
      <p:pic>
        <p:nvPicPr>
          <p:cNvPr id="4" name="Picture 3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7DCDAACC-372D-6347-A5A5-EA778A59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2057400"/>
            <a:ext cx="5349704" cy="2438611"/>
          </a:xfrm>
          <a:prstGeom prst="rect">
            <a:avLst/>
          </a:prstGeom>
        </p:spPr>
      </p:pic>
      <p:pic>
        <p:nvPicPr>
          <p:cNvPr id="6" name="Picture 5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474AADD3-73DC-4A20-6D04-7695E6BA9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4343611"/>
            <a:ext cx="5082980" cy="23014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770610-B1DB-1AB6-76AB-0FC8D8DBA663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by segments </a:t>
            </a:r>
            <a:endParaRPr lang="en-US" sz="1200" dirty="0"/>
          </a:p>
          <a:p>
            <a:r>
              <a:rPr lang="en-US" dirty="0"/>
              <a:t>using </a:t>
            </a:r>
            <a:r>
              <a:rPr lang="en-US" dirty="0" err="1"/>
              <a:t>scikitlearn</a:t>
            </a:r>
            <a:endParaRPr lang="en-US" dirty="0"/>
          </a:p>
          <a:p>
            <a:r>
              <a:rPr lang="en-US" dirty="0"/>
              <a:t>years of experience </a:t>
            </a:r>
            <a:br>
              <a:rPr lang="en-US" dirty="0"/>
            </a:br>
            <a:r>
              <a:rPr lang="en-US" dirty="0"/>
              <a:t>vs total compensation</a:t>
            </a:r>
          </a:p>
          <a:p>
            <a:r>
              <a:rPr lang="en-US" dirty="0"/>
              <a:t>k-means analysis to </a:t>
            </a:r>
            <a:br>
              <a:rPr lang="en-US" dirty="0"/>
            </a:br>
            <a:r>
              <a:rPr lang="en-US" dirty="0"/>
              <a:t>determine that 3 clusters fit </a:t>
            </a:r>
            <a:br>
              <a:rPr lang="en-US" dirty="0"/>
            </a:br>
            <a:r>
              <a:rPr lang="en-US" dirty="0"/>
              <a:t>the data</a:t>
            </a:r>
          </a:p>
          <a:p>
            <a:r>
              <a:rPr lang="en-US" dirty="0"/>
              <a:t>PCA analysis to do more </a:t>
            </a:r>
            <a:br>
              <a:rPr lang="en-US" dirty="0"/>
            </a:br>
            <a:r>
              <a:rPr lang="en-US" dirty="0"/>
              <a:t>clustering analysis</a:t>
            </a: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9A1-467C-4C49-A5E9-B2034C61C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3FA0-2191-F94A-7F1A-8A477257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Random Forest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35093E-5924-FCEA-B3C5-8F74DE0A1259}"/>
              </a:ext>
            </a:extLst>
          </p:cNvPr>
          <p:cNvSpPr txBox="1">
            <a:spLocks/>
          </p:cNvSpPr>
          <p:nvPr/>
        </p:nvSpPr>
        <p:spPr>
          <a:xfrm>
            <a:off x="1488168" y="1984248"/>
            <a:ext cx="9940244" cy="4568952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predicting salary based on years</a:t>
            </a:r>
            <a:br>
              <a:rPr lang="en-US" dirty="0"/>
            </a:br>
            <a:r>
              <a:rPr lang="en-US" dirty="0"/>
              <a:t>of experience at a company</a:t>
            </a:r>
            <a:endParaRPr lang="en-US" sz="1200" dirty="0"/>
          </a:p>
          <a:p>
            <a:r>
              <a:rPr lang="en-US" dirty="0"/>
              <a:t>model using </a:t>
            </a:r>
            <a:r>
              <a:rPr lang="en-US" dirty="0" err="1"/>
              <a:t>LightGBM</a:t>
            </a:r>
            <a:endParaRPr lang="en-US" dirty="0"/>
          </a:p>
          <a:p>
            <a:r>
              <a:rPr lang="en-US" dirty="0"/>
              <a:t>red = test</a:t>
            </a:r>
          </a:p>
          <a:p>
            <a:r>
              <a:rPr lang="en-US" dirty="0"/>
              <a:t>blue = predictions</a:t>
            </a:r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C046DE3-6523-DB09-45C7-51B9D14D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22225"/>
            <a:ext cx="4206638" cy="2941851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6D18F4A2-3436-F120-88EF-6337F1BF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50" y="3347733"/>
            <a:ext cx="5014395" cy="306350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5F61B96-8A19-3BA3-9C9D-CE8A5EC03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32" y="3709713"/>
            <a:ext cx="1767993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1"/>
            <a:ext cx="4114800" cy="6857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2412" y="2895599"/>
            <a:ext cx="4419599" cy="3276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A08F-779F-C786-7B85-6BD62090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31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A2B8-5C0D-00C8-F3AC-18A074F10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survey data to make conclusions on various factors primarily based on salaries for various jobs.</a:t>
            </a:r>
          </a:p>
          <a:p>
            <a:r>
              <a:rPr lang="en-US" dirty="0"/>
              <a:t>Additionally, looking at various factors such as location, education, job titles, gender, and company to analyze salary behaviors.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9940244" cy="4568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Survey data of approximately 60,000+ individuals providing insight into factors such as between the years of 2017 to 2021: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Base Salary</a:t>
            </a:r>
          </a:p>
          <a:p>
            <a:pPr lvl="1"/>
            <a:r>
              <a:rPr lang="en-US" dirty="0"/>
              <a:t>Bonus</a:t>
            </a:r>
          </a:p>
          <a:p>
            <a:pPr lvl="1"/>
            <a:r>
              <a:rPr lang="en-US" dirty="0"/>
              <a:t>Race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Total Yearly Compensation</a:t>
            </a:r>
          </a:p>
          <a:p>
            <a:pPr lvl="1"/>
            <a:r>
              <a:rPr lang="en-US" dirty="0"/>
              <a:t>Education Level</a:t>
            </a:r>
          </a:p>
          <a:p>
            <a:pPr lvl="1"/>
            <a:r>
              <a:rPr lang="en-US" dirty="0"/>
              <a:t>Stock Grants and their Value</a:t>
            </a:r>
          </a:p>
          <a:p>
            <a:pPr lvl="1"/>
            <a:r>
              <a:rPr lang="en-US" dirty="0"/>
              <a:t>Number of years at the Company</a:t>
            </a:r>
          </a:p>
          <a:p>
            <a:pPr lvl="1"/>
            <a:r>
              <a:rPr lang="en-US" dirty="0"/>
              <a:t>Total years of Experience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Role Level</a:t>
            </a:r>
          </a:p>
          <a:p>
            <a:r>
              <a:rPr lang="en-US" sz="1200" dirty="0"/>
              <a:t>Note: Not all entrants of the survey provided response to all the above columns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6A754E-B12C-AAFF-7388-11995214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68" y="2386012"/>
            <a:ext cx="4800600" cy="401014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Screenshot 2024-02-08 at 1 59 36 PM">
            <a:extLst>
              <a:ext uri="{FF2B5EF4-FFF2-40B4-BE49-F238E27FC236}">
                <a16:creationId xmlns:a16="http://schemas.microsoft.com/office/drawing/2014/main" id="{1A76874E-4012-785C-0718-3A7A1B21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2390650"/>
            <a:ext cx="5280484" cy="4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48FB-4059-C8E1-9A57-2CD12DE4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402B-A848-4DA8-BB1E-BAC1845D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2050" name="Picture 2" descr="Screenshot 2024-02-08 at 2 00 08 PM">
            <a:extLst>
              <a:ext uri="{FF2B5EF4-FFF2-40B4-BE49-F238E27FC236}">
                <a16:creationId xmlns:a16="http://schemas.microsoft.com/office/drawing/2014/main" id="{4FEA9555-24D0-528D-5C5B-5B73009A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590800"/>
            <a:ext cx="519664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 2024-02-08 at 2 00 24 PM">
            <a:extLst>
              <a:ext uri="{FF2B5EF4-FFF2-40B4-BE49-F238E27FC236}">
                <a16:creationId xmlns:a16="http://schemas.microsoft.com/office/drawing/2014/main" id="{1367FC57-B28F-F7B1-DE5A-BC0A05E5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08" y="2590800"/>
            <a:ext cx="546068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4C42-D293-07A1-DAE6-05FB08D6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354E-53E4-B458-8FA6-758642F9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</a:t>
            </a:r>
          </a:p>
        </p:txBody>
      </p:sp>
      <p:pic>
        <p:nvPicPr>
          <p:cNvPr id="3074" name="Picture 2" descr="Screenshot 2024-02-08 at 2 00 52 PM">
            <a:extLst>
              <a:ext uri="{FF2B5EF4-FFF2-40B4-BE49-F238E27FC236}">
                <a16:creationId xmlns:a16="http://schemas.microsoft.com/office/drawing/2014/main" id="{3278E27E-C9BC-40B9-6F90-2132F5CB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654" y="1981200"/>
            <a:ext cx="6369316" cy="41878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7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B8D-BC76-FC72-CAA1-9BA3F4D0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428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1993CBA-E433-59C3-D3CD-F6D68C03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66687"/>
            <a:ext cx="1043940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65</TotalTime>
  <Words>238</Words>
  <Application>Microsoft Office PowerPoint</Application>
  <PresentationFormat>Custom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Cambria</vt:lpstr>
      <vt:lpstr>Currency Symbols 16x9</vt:lpstr>
      <vt:lpstr>Predicted Salaries for Various Job Roles</vt:lpstr>
      <vt:lpstr>Introduction</vt:lpstr>
      <vt:lpstr>Purpose</vt:lpstr>
      <vt:lpstr>Data Set</vt:lpstr>
      <vt:lpstr>Data Cleaning</vt:lpstr>
      <vt:lpstr>Data Cleaning</vt:lpstr>
      <vt:lpstr>Data Cleaning</vt:lpstr>
      <vt:lpstr>VISUALIZATIONS</vt:lpstr>
      <vt:lpstr>PowerPoint Presentation</vt:lpstr>
      <vt:lpstr>PowerPoint Presentation</vt:lpstr>
      <vt:lpstr>PowerPoint Presentation</vt:lpstr>
      <vt:lpstr>PowerPoint Presentation</vt:lpstr>
      <vt:lpstr>Visualizations</vt:lpstr>
      <vt:lpstr>Visualizations</vt:lpstr>
      <vt:lpstr>Visualizations</vt:lpstr>
      <vt:lpstr>Visualizations</vt:lpstr>
      <vt:lpstr>Visualizations</vt:lpstr>
      <vt:lpstr>Linear Regression</vt:lpstr>
      <vt:lpstr>Machine Learning Model - Clustering</vt:lpstr>
      <vt:lpstr>Machine Learning  Random Forest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Predicted Salaries for Various Job Roles</dc:title>
  <dc:creator>Arshdeep Khurana</dc:creator>
  <cp:lastModifiedBy>Alyshia Kiczma</cp:lastModifiedBy>
  <cp:revision>2</cp:revision>
  <dcterms:created xsi:type="dcterms:W3CDTF">2024-02-09T01:23:53Z</dcterms:created>
  <dcterms:modified xsi:type="dcterms:W3CDTF">2024-02-12T22:24:33Z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